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364" r:id="rId2"/>
    <p:sldId id="385" r:id="rId3"/>
    <p:sldId id="437" r:id="rId4"/>
    <p:sldId id="257" r:id="rId5"/>
    <p:sldId id="438" r:id="rId6"/>
    <p:sldId id="439" r:id="rId7"/>
    <p:sldId id="440" r:id="rId8"/>
    <p:sldId id="441" r:id="rId9"/>
    <p:sldId id="442" r:id="rId10"/>
    <p:sldId id="256" r:id="rId11"/>
    <p:sldId id="444" r:id="rId12"/>
    <p:sldId id="446" r:id="rId13"/>
    <p:sldId id="447" r:id="rId14"/>
    <p:sldId id="259" r:id="rId15"/>
    <p:sldId id="449" r:id="rId16"/>
    <p:sldId id="460" r:id="rId17"/>
    <p:sldId id="454" r:id="rId18"/>
    <p:sldId id="455" r:id="rId19"/>
    <p:sldId id="456" r:id="rId20"/>
    <p:sldId id="453" r:id="rId21"/>
    <p:sldId id="463" r:id="rId22"/>
    <p:sldId id="457" r:id="rId23"/>
    <p:sldId id="458" r:id="rId24"/>
    <p:sldId id="459" r:id="rId25"/>
    <p:sldId id="462" r:id="rId26"/>
    <p:sldId id="464" r:id="rId27"/>
    <p:sldId id="466" r:id="rId28"/>
    <p:sldId id="465" r:id="rId2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D8E73C7A-CDF6-4C41-AAE3-91082C2D1A97}">
          <p14:sldIdLst>
            <p14:sldId id="364"/>
            <p14:sldId id="385"/>
            <p14:sldId id="437"/>
            <p14:sldId id="257"/>
            <p14:sldId id="438"/>
            <p14:sldId id="439"/>
            <p14:sldId id="440"/>
          </p14:sldIdLst>
        </p14:section>
        <p14:section name="爬蟲" id="{393B9C7C-5C90-47CB-83BF-72B217212DBA}">
          <p14:sldIdLst>
            <p14:sldId id="441"/>
            <p14:sldId id="442"/>
            <p14:sldId id="256"/>
          </p14:sldIdLst>
        </p14:section>
        <p14:section name="機器學習" id="{E4A95336-9909-42C8-8EF6-D9651FD6D25F}">
          <p14:sldIdLst>
            <p14:sldId id="444"/>
            <p14:sldId id="446"/>
            <p14:sldId id="447"/>
            <p14:sldId id="259"/>
          </p14:sldIdLst>
        </p14:section>
        <p14:section name="應用程式與開發介面" id="{C0020460-4B94-4EB4-AB38-DD9038E3ACCE}">
          <p14:sldIdLst>
            <p14:sldId id="449"/>
            <p14:sldId id="460"/>
            <p14:sldId id="454"/>
            <p14:sldId id="455"/>
            <p14:sldId id="456"/>
            <p14:sldId id="453"/>
            <p14:sldId id="463"/>
            <p14:sldId id="457"/>
            <p14:sldId id="458"/>
            <p14:sldId id="459"/>
          </p14:sldIdLst>
        </p14:section>
        <p14:section name="成果" id="{7FAA97F9-37C1-44DE-AAF6-E3AE6E07643C}">
          <p14:sldIdLst>
            <p14:sldId id="462"/>
            <p14:sldId id="464"/>
            <p14:sldId id="466"/>
            <p14:sldId id="4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72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0.sv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3.svg>
</file>

<file path=ppt/media/image4.jpg>
</file>

<file path=ppt/media/image5.png>
</file>

<file path=ppt/media/image6.svg>
</file>

<file path=ppt/media/image7.JP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F4E4B8-CB0A-47B4-8D55-362E060E15CD}" type="datetimeFigureOut">
              <a:rPr lang="zh-TW" altLang="en-US" smtClean="0"/>
              <a:t>2023/6/7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930F80-8BC9-4630-A991-E09C701D2F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556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濕度過高就會造成根發霉爛掉、根部缺氧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3790B-DEF3-439A-A9B6-F0AFF50378F4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3237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863414-E5AE-46DA-811D-EC374820CA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19B0100-7BEB-410C-95DF-9F0DE47981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BEF9402-5ED9-463F-9CB8-8A0A46F5F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0C5BE-DCD2-4FA2-9290-06327C6F9067}" type="datetimeFigureOut">
              <a:rPr lang="zh-TW" altLang="en-US" smtClean="0"/>
              <a:t>2023/6/7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5CCDEAB-0ED9-4398-BCF7-6F60258F5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1E49AFD-3FF0-42AD-A395-3FCF5D155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36A46-B5AD-4E3C-8D90-66788987D8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116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705B5C2-924F-4F37-AE56-A249E0638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28C4C20-BED7-4B79-B216-2B32B675BF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4A7CF07-9AB9-455B-9176-1D911F6FC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0C5BE-DCD2-4FA2-9290-06327C6F9067}" type="datetimeFigureOut">
              <a:rPr lang="zh-TW" altLang="en-US" smtClean="0"/>
              <a:t>2023/6/7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B9FDB67-519C-491F-9572-2BB7BD5D0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F12567D-6919-4389-B2B8-5A68B06A2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36A46-B5AD-4E3C-8D90-66788987D8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3706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72015C2-93AE-4C07-B053-DC0142001A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999C317-49B5-47C8-8F75-2A462C2AF1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BF3C15E-D261-4831-B12F-42B95E195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0C5BE-DCD2-4FA2-9290-06327C6F9067}" type="datetimeFigureOut">
              <a:rPr lang="zh-TW" altLang="en-US" smtClean="0"/>
              <a:t>2023/6/7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B778AF4-F326-41F7-9CD3-835388E61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E2C3E07-364D-4290-B480-98523ADEE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36A46-B5AD-4E3C-8D90-66788987D8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36234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4FB3DE57-AFE9-4820-B949-FA693C6FFFB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316538" y="805814"/>
            <a:ext cx="6875462" cy="5246372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4317397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hapter 1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0">
            <a:extLst>
              <a:ext uri="{FF2B5EF4-FFF2-40B4-BE49-F238E27FC236}">
                <a16:creationId xmlns:a16="http://schemas.microsoft.com/office/drawing/2014/main" id="{167E6FD1-1BAF-4D06-862F-B9B72EC0F7B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72263" y="800099"/>
            <a:ext cx="4752975" cy="5257801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3232326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2F5444-832E-4931-8B30-EB5609D66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614DF2B-813D-49E1-B416-9C94D167FC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6451954-8BF3-430D-AB30-00416D512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0C5BE-DCD2-4FA2-9290-06327C6F9067}" type="datetimeFigureOut">
              <a:rPr lang="zh-TW" altLang="en-US" smtClean="0"/>
              <a:t>2023/6/7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8DB3379-9957-47D9-B03C-366039B30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EBA958-079C-4066-8F4C-8D1D656B0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36A46-B5AD-4E3C-8D90-66788987D8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6011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D434C6-568A-4949-AC2F-04236EC37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9EE972E-C289-4600-A764-F899843171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1C36692-3303-4051-86CC-B38AA4053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0C5BE-DCD2-4FA2-9290-06327C6F9067}" type="datetimeFigureOut">
              <a:rPr lang="zh-TW" altLang="en-US" smtClean="0"/>
              <a:t>2023/6/7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D290168-A6E1-4D0F-A818-91F00BA49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854695B-B527-40B7-804A-8DE1EEA3B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36A46-B5AD-4E3C-8D90-66788987D8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1228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1280C2-D9AF-47C2-B5E5-16F61DA89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399447-2CBC-4547-9011-4237FDC186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2CFB114-00B0-4015-B1CC-D7CD769C16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CFA83E5-7F8E-4964-BE9E-4255EF67A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0C5BE-DCD2-4FA2-9290-06327C6F9067}" type="datetimeFigureOut">
              <a:rPr lang="zh-TW" altLang="en-US" smtClean="0"/>
              <a:t>2023/6/7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6B8E13B-91B0-48EE-907E-04C302525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E0644B8-93F4-4408-A37E-350109FCE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36A46-B5AD-4E3C-8D90-66788987D8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883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83B993-734E-41EB-9343-7F16E491D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0FA62D4-E981-4DDC-8FA6-7A882FBEB9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FC58866-CB91-458F-9B2B-E430BAD7F7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166263E-E7F8-455F-8E99-52D98EDF46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635C4FD-3C1D-47E8-B895-022EB9E337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8CFE8C72-65D5-4B74-A122-AE61E7E21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0C5BE-DCD2-4FA2-9290-06327C6F9067}" type="datetimeFigureOut">
              <a:rPr lang="zh-TW" altLang="en-US" smtClean="0"/>
              <a:t>2023/6/7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BC7D24F-48BF-4182-A669-B8EEF4DF6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FCAF245-412C-48CF-84E0-E02A83858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36A46-B5AD-4E3C-8D90-66788987D8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2315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26371B-925C-45A9-BFF9-F8CE1E7FE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B27F71A-21F2-414E-9D26-90F312BEC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0C5BE-DCD2-4FA2-9290-06327C6F9067}" type="datetimeFigureOut">
              <a:rPr lang="zh-TW" altLang="en-US" smtClean="0"/>
              <a:t>2023/6/7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10C966A-3724-408E-8F6E-8734CAC21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3D577D8-14DC-45AB-B46A-108BC53A4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36A46-B5AD-4E3C-8D90-66788987D8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14864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2C6B6FB-DDC4-40D5-A4A6-2B09B148D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0C5BE-DCD2-4FA2-9290-06327C6F9067}" type="datetimeFigureOut">
              <a:rPr lang="zh-TW" altLang="en-US" smtClean="0"/>
              <a:t>2023/6/7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1ED90F0-01AD-4EAA-8ECC-6E542A0FB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8CA1AF3-1624-4708-B838-731F5E7F8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36A46-B5AD-4E3C-8D90-66788987D8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84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D06B2F-75A8-4FCD-9FCD-60410019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C3F83A-FDAB-4668-A2F3-1A120DB50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5ABCB91-2EDA-4E6E-945D-89EE9C98A5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24E0C09-06E7-4B3A-AB28-D4392B5BE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0C5BE-DCD2-4FA2-9290-06327C6F9067}" type="datetimeFigureOut">
              <a:rPr lang="zh-TW" altLang="en-US" smtClean="0"/>
              <a:t>2023/6/7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7058D25-81BF-4E04-B8D9-6A65D899C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11CD30A-BF49-44DE-B875-0FB956B26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36A46-B5AD-4E3C-8D90-66788987D8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4503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6BBA6E-9D77-458F-B4BA-3BD91BAB1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9BC330DC-C6FC-4F39-B8F8-4971E996A9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AD352C9-E5D4-4117-A019-7FA9E263E1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40A542F-2419-44F4-A6DF-E03C9BF6A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0C5BE-DCD2-4FA2-9290-06327C6F9067}" type="datetimeFigureOut">
              <a:rPr lang="zh-TW" altLang="en-US" smtClean="0"/>
              <a:t>2023/6/7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6EBBB98-5255-49B2-A53A-E9C2716B5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03D0786-6B09-4F8A-ADAF-02D9E81DC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36A46-B5AD-4E3C-8D90-66788987D8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20367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3F03C82-5145-459E-AB31-2370C105D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8D5CA8-A020-40F5-BE0B-AE502DF0A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820FDDD-78CE-4EF5-8488-55D5EF0DAD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A0C5BE-DCD2-4FA2-9290-06327C6F9067}" type="datetimeFigureOut">
              <a:rPr lang="zh-TW" altLang="en-US" smtClean="0"/>
              <a:t>2023/6/7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59743BE-8DFB-49D2-8E49-A7AD44B937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9891C2D-9FA3-4D45-A245-892219F5DF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A36A46-B5AD-4E3C-8D90-66788987D8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9803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oinf.jku.at/publications/older/2604.pdf" TargetMode="External"/><Relationship Id="rId2" Type="http://schemas.openxmlformats.org/officeDocument/2006/relationships/hyperlink" Target="https://www.findlifevalue.com/archives/12264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6F8FF5-D206-4BC1-97C5-118E812768F0}"/>
              </a:ext>
            </a:extLst>
          </p:cNvPr>
          <p:cNvSpPr/>
          <p:nvPr/>
        </p:nvSpPr>
        <p:spPr>
          <a:xfrm>
            <a:off x="0" y="274322"/>
            <a:ext cx="10141527" cy="63093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TW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3C4AE0-743B-4BEA-8E8D-5433F0AAE470}"/>
              </a:ext>
            </a:extLst>
          </p:cNvPr>
          <p:cNvSpPr txBox="1"/>
          <p:nvPr/>
        </p:nvSpPr>
        <p:spPr>
          <a:xfrm>
            <a:off x="948389" y="1986131"/>
            <a:ext cx="5147611" cy="163429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ct val="90000"/>
              </a:lnSpc>
              <a:defRPr/>
            </a:pPr>
            <a:r>
              <a:rPr lang="en-US" altLang="zh-TW" sz="5400" dirty="0">
                <a:solidFill>
                  <a:schemeClr val="accent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AISA</a:t>
            </a:r>
          </a:p>
          <a:p>
            <a:pPr lvl="0">
              <a:lnSpc>
                <a:spcPct val="90000"/>
              </a:lnSpc>
              <a:defRPr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基於長短期記憶模型之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>
              <a:lnSpc>
                <a:spcPct val="90000"/>
              </a:lnSpc>
              <a:defRPr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自動澆水系統與應用程式</a:t>
            </a:r>
            <a:endParaRPr kumimoji="0" lang="fr-FR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231E64C-BF19-4318-AAF3-79FBB09EEE0C}"/>
              </a:ext>
            </a:extLst>
          </p:cNvPr>
          <p:cNvSpPr txBox="1"/>
          <p:nvPr/>
        </p:nvSpPr>
        <p:spPr>
          <a:xfrm>
            <a:off x="948389" y="3990097"/>
            <a:ext cx="48338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/>
              <a:t>AISA:</a:t>
            </a:r>
            <a:r>
              <a:rPr lang="zh-TW" altLang="en-US" dirty="0"/>
              <a:t> </a:t>
            </a:r>
            <a:r>
              <a:rPr lang="en-US" altLang="zh-TW" dirty="0"/>
              <a:t>Automatic Irrigation System and Application based on Long Short-Term Memory Model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082E2F5-A278-494D-A343-833948CD7B1C}"/>
              </a:ext>
            </a:extLst>
          </p:cNvPr>
          <p:cNvSpPr txBox="1"/>
          <p:nvPr/>
        </p:nvSpPr>
        <p:spPr>
          <a:xfrm>
            <a:off x="948389" y="5137736"/>
            <a:ext cx="38779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組長：楊峻豪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組員：楊世宇　林庭毅　陳建維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248" name="Picture 8" descr="實景攝影棚開幕禮，送他適合拍照的盆栽最合適！ | 有肉SUCCULAND">
            <a:extLst>
              <a:ext uri="{FF2B5EF4-FFF2-40B4-BE49-F238E27FC236}">
                <a16:creationId xmlns:a16="http://schemas.microsoft.com/office/drawing/2014/main" id="{BFCF0895-3BFB-47FC-993A-83DAB4E055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99" r="12970"/>
          <a:stretch/>
        </p:blipFill>
        <p:spPr bwMode="auto">
          <a:xfrm>
            <a:off x="6649753" y="800099"/>
            <a:ext cx="4799751" cy="5257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7212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C79DE6FF-E036-4518-B6BA-6300BE78E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天氣爬蟲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CF31587C-F0DB-4E92-83EA-8DC203CCA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31F8E02-0E06-4EC6-81CA-D8327CD3E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7"/>
            <a:ext cx="7748066" cy="4802187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0DBDBBB2-78BB-4F07-919F-3C936C130109}"/>
              </a:ext>
            </a:extLst>
          </p:cNvPr>
          <p:cNvSpPr txBox="1"/>
          <p:nvPr/>
        </p:nvSpPr>
        <p:spPr>
          <a:xfrm>
            <a:off x="8586266" y="1825624"/>
            <a:ext cx="17043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資料來源：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中央氣象局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5150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6DB697A-87F8-46CD-B791-911B7AACBA55}"/>
              </a:ext>
            </a:extLst>
          </p:cNvPr>
          <p:cNvSpPr txBox="1"/>
          <p:nvPr/>
        </p:nvSpPr>
        <p:spPr>
          <a:xfrm>
            <a:off x="1919288" y="1531572"/>
            <a:ext cx="3116538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硬體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38F31B-E637-4091-BEBF-EF5A66263863}"/>
              </a:ext>
            </a:extLst>
          </p:cNvPr>
          <p:cNvSpPr txBox="1"/>
          <p:nvPr/>
        </p:nvSpPr>
        <p:spPr>
          <a:xfrm>
            <a:off x="1919287" y="4153540"/>
            <a:ext cx="3116537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b="0" i="0" dirty="0">
                <a:solidFill>
                  <a:srgbClr val="040C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應用程式與開發介面</a:t>
            </a:r>
            <a:endParaRPr lang="fr-FR" altLang="zh-TW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702A90E-AC2B-46CB-859B-DD743BAA7F85}"/>
              </a:ext>
            </a:extLst>
          </p:cNvPr>
          <p:cNvSpPr txBox="1"/>
          <p:nvPr/>
        </p:nvSpPr>
        <p:spPr>
          <a:xfrm>
            <a:off x="1919287" y="5024466"/>
            <a:ext cx="3116537" cy="321627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成果展示</a:t>
            </a:r>
            <a:endParaRPr lang="fr-FR" altLang="zh-TW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5779FE-0787-4D21-9F00-E3ECA5F4996E}"/>
              </a:ext>
            </a:extLst>
          </p:cNvPr>
          <p:cNvSpPr txBox="1"/>
          <p:nvPr/>
        </p:nvSpPr>
        <p:spPr>
          <a:xfrm>
            <a:off x="1919287" y="3272996"/>
            <a:ext cx="3116537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機器學習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07661603-0029-418A-9D51-61814FB56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38114" y="2401557"/>
            <a:ext cx="300458" cy="3004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6DCC9A1-14C6-4B89-81B2-F63059101779}"/>
              </a:ext>
            </a:extLst>
          </p:cNvPr>
          <p:cNvSpPr txBox="1"/>
          <p:nvPr/>
        </p:nvSpPr>
        <p:spPr>
          <a:xfrm>
            <a:off x="1919288" y="1831155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你相信這玩意兒在蝦皮上只要</a:t>
            </a:r>
            <a:r>
              <a:rPr lang="en-US" altLang="zh-TW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76</a:t>
            </a: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塊嗎</a:t>
            </a:r>
            <a:r>
              <a:rPr lang="en-US" altLang="zh-TW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97E3AD-F541-4BE6-AF17-4626C3984FE0}"/>
              </a:ext>
            </a:extLst>
          </p:cNvPr>
          <p:cNvSpPr txBox="1"/>
          <p:nvPr/>
        </p:nvSpPr>
        <p:spPr>
          <a:xfrm>
            <a:off x="1919288" y="2705363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哈囉，天氣你好嗎</a:t>
            </a:r>
            <a:endParaRPr lang="fr-FR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C85DD0-93F9-4756-A159-4A3F7FC4A66B}"/>
              </a:ext>
            </a:extLst>
          </p:cNvPr>
          <p:cNvSpPr txBox="1"/>
          <p:nvPr/>
        </p:nvSpPr>
        <p:spPr>
          <a:xfrm>
            <a:off x="1919288" y="3597782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長短期記憶模型嚇死你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B9FF6C-99DE-4946-BA0F-B54591D4ACC3}"/>
              </a:ext>
            </a:extLst>
          </p:cNvPr>
          <p:cNvSpPr txBox="1"/>
          <p:nvPr/>
        </p:nvSpPr>
        <p:spPr>
          <a:xfrm>
            <a:off x="1919288" y="4471990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漂漂的手機程式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5709A8-5458-4FA9-8706-A2E2554076B1}"/>
              </a:ext>
            </a:extLst>
          </p:cNvPr>
          <p:cNvSpPr txBox="1"/>
          <p:nvPr/>
        </p:nvSpPr>
        <p:spPr>
          <a:xfrm>
            <a:off x="1919288" y="5366004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呈現效果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7" name="Espace réservé pour une image  16">
            <a:extLst>
              <a:ext uri="{FF2B5EF4-FFF2-40B4-BE49-F238E27FC236}">
                <a16:creationId xmlns:a16="http://schemas.microsoft.com/office/drawing/2014/main" id="{3CDD7D89-E472-40F5-8EDF-1C26E51BDE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/>
          <a:srcRect l="6237" r="6237"/>
          <a:stretch>
            <a:fillRect/>
          </a:stretch>
        </p:blipFill>
        <p:spPr/>
      </p:pic>
      <p:sp>
        <p:nvSpPr>
          <p:cNvPr id="18" name="TextBox 11">
            <a:extLst>
              <a:ext uri="{FF2B5EF4-FFF2-40B4-BE49-F238E27FC236}">
                <a16:creationId xmlns:a16="http://schemas.microsoft.com/office/drawing/2014/main" id="{8000A9C6-A23E-4C46-904C-A1FFC160C8C9}"/>
              </a:ext>
            </a:extLst>
          </p:cNvPr>
          <p:cNvSpPr txBox="1"/>
          <p:nvPr/>
        </p:nvSpPr>
        <p:spPr>
          <a:xfrm>
            <a:off x="1919286" y="2401557"/>
            <a:ext cx="3116538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爬蟲</a:t>
            </a:r>
            <a:endParaRPr lang="fr-FR" sz="2000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8671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6DB697A-87F8-46CD-B791-911B7AACBA55}"/>
              </a:ext>
            </a:extLst>
          </p:cNvPr>
          <p:cNvSpPr txBox="1"/>
          <p:nvPr/>
        </p:nvSpPr>
        <p:spPr>
          <a:xfrm>
            <a:off x="1919288" y="1531572"/>
            <a:ext cx="3116538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硬體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38F31B-E637-4091-BEBF-EF5A66263863}"/>
              </a:ext>
            </a:extLst>
          </p:cNvPr>
          <p:cNvSpPr txBox="1"/>
          <p:nvPr/>
        </p:nvSpPr>
        <p:spPr>
          <a:xfrm>
            <a:off x="1919287" y="4153540"/>
            <a:ext cx="3116537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b="0" i="0" dirty="0">
                <a:solidFill>
                  <a:srgbClr val="040C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應用程式與開發介面</a:t>
            </a:r>
            <a:endParaRPr lang="fr-FR" altLang="zh-TW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702A90E-AC2B-46CB-859B-DD743BAA7F85}"/>
              </a:ext>
            </a:extLst>
          </p:cNvPr>
          <p:cNvSpPr txBox="1"/>
          <p:nvPr/>
        </p:nvSpPr>
        <p:spPr>
          <a:xfrm>
            <a:off x="1919287" y="5024466"/>
            <a:ext cx="3116537" cy="321627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成果展示</a:t>
            </a:r>
            <a:endParaRPr lang="fr-FR" altLang="zh-TW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5779FE-0787-4D21-9F00-E3ECA5F4996E}"/>
              </a:ext>
            </a:extLst>
          </p:cNvPr>
          <p:cNvSpPr txBox="1"/>
          <p:nvPr/>
        </p:nvSpPr>
        <p:spPr>
          <a:xfrm>
            <a:off x="1919287" y="3272996"/>
            <a:ext cx="3116537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機器學習</a:t>
            </a:r>
            <a:endParaRPr lang="fr-FR" sz="2000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07661603-0029-418A-9D51-61814FB56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38115" y="3278771"/>
            <a:ext cx="300458" cy="3004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6DCC9A1-14C6-4B89-81B2-F63059101779}"/>
              </a:ext>
            </a:extLst>
          </p:cNvPr>
          <p:cNvSpPr txBox="1"/>
          <p:nvPr/>
        </p:nvSpPr>
        <p:spPr>
          <a:xfrm>
            <a:off x="1919288" y="1831155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你相信這玩意兒在蝦皮上只要</a:t>
            </a:r>
            <a:r>
              <a:rPr lang="en-US" altLang="zh-TW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76</a:t>
            </a: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塊嗎</a:t>
            </a:r>
            <a:r>
              <a:rPr lang="en-US" altLang="zh-TW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97E3AD-F541-4BE6-AF17-4626C3984FE0}"/>
              </a:ext>
            </a:extLst>
          </p:cNvPr>
          <p:cNvSpPr txBox="1"/>
          <p:nvPr/>
        </p:nvSpPr>
        <p:spPr>
          <a:xfrm>
            <a:off x="1919288" y="2705363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哈囉，天氣你好嗎</a:t>
            </a:r>
            <a:endParaRPr lang="fr-FR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C85DD0-93F9-4756-A159-4A3F7FC4A66B}"/>
              </a:ext>
            </a:extLst>
          </p:cNvPr>
          <p:cNvSpPr txBox="1"/>
          <p:nvPr/>
        </p:nvSpPr>
        <p:spPr>
          <a:xfrm>
            <a:off x="1919288" y="3597782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長短期記憶模型嚇死你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B9FF6C-99DE-4946-BA0F-B54591D4ACC3}"/>
              </a:ext>
            </a:extLst>
          </p:cNvPr>
          <p:cNvSpPr txBox="1"/>
          <p:nvPr/>
        </p:nvSpPr>
        <p:spPr>
          <a:xfrm>
            <a:off x="1919288" y="4471990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漂漂的手機程式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5709A8-5458-4FA9-8706-A2E2554076B1}"/>
              </a:ext>
            </a:extLst>
          </p:cNvPr>
          <p:cNvSpPr txBox="1"/>
          <p:nvPr/>
        </p:nvSpPr>
        <p:spPr>
          <a:xfrm>
            <a:off x="1919288" y="5366004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呈現效果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7" name="Espace réservé pour une image  16">
            <a:extLst>
              <a:ext uri="{FF2B5EF4-FFF2-40B4-BE49-F238E27FC236}">
                <a16:creationId xmlns:a16="http://schemas.microsoft.com/office/drawing/2014/main" id="{3CDD7D89-E472-40F5-8EDF-1C26E51BDE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/>
          <a:srcRect l="6237" r="6237"/>
          <a:stretch>
            <a:fillRect/>
          </a:stretch>
        </p:blipFill>
        <p:spPr/>
      </p:pic>
      <p:sp>
        <p:nvSpPr>
          <p:cNvPr id="18" name="TextBox 11">
            <a:extLst>
              <a:ext uri="{FF2B5EF4-FFF2-40B4-BE49-F238E27FC236}">
                <a16:creationId xmlns:a16="http://schemas.microsoft.com/office/drawing/2014/main" id="{8000A9C6-A23E-4C46-904C-A1FFC160C8C9}"/>
              </a:ext>
            </a:extLst>
          </p:cNvPr>
          <p:cNvSpPr txBox="1"/>
          <p:nvPr/>
        </p:nvSpPr>
        <p:spPr>
          <a:xfrm>
            <a:off x="1919286" y="2401557"/>
            <a:ext cx="3116538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爬蟲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8567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910174AD-54ED-460B-A431-ED5CCA091E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3975" y="1087438"/>
            <a:ext cx="9144000" cy="100806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TW" altLang="en-US" sz="32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澆水是植物生長和健康的重要環節</a:t>
            </a:r>
            <a:endParaRPr lang="en-US" altLang="zh-TW" sz="3200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pPr marL="914400" lvl="1" indent="-457200" algn="l">
              <a:buFont typeface="Times New Roman" panose="02020603050405020304" pitchFamily="18" charset="0"/>
              <a:buChar char="•"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副標題 2">
            <a:extLst>
              <a:ext uri="{FF2B5EF4-FFF2-40B4-BE49-F238E27FC236}">
                <a16:creationId xmlns:a16="http://schemas.microsoft.com/office/drawing/2014/main" id="{912DA9AD-4914-4DD1-8BAF-EB9D02C9075E}"/>
              </a:ext>
            </a:extLst>
          </p:cNvPr>
          <p:cNvSpPr txBox="1">
            <a:spLocks/>
          </p:cNvSpPr>
          <p:nvPr/>
        </p:nvSpPr>
        <p:spPr>
          <a:xfrm>
            <a:off x="1323975" y="1765982"/>
            <a:ext cx="9144000" cy="1594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TW" altLang="en-US" sz="32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困難</a:t>
            </a:r>
            <a:endParaRPr lang="en-US" altLang="zh-TW" sz="3200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pPr marL="914400" lvl="1" indent="-457200" algn="l">
              <a:buFont typeface="Times New Roman" panose="02020603050405020304" pitchFamily="18" charset="0"/>
              <a:buChar char="•"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澆水量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1" indent="-457200" algn="l">
              <a:buFont typeface="Times New Roman" panose="02020603050405020304" pitchFamily="18" charset="0"/>
              <a:buChar char="•"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澆水頻率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1" indent="-457200" algn="l">
              <a:buFont typeface="Times New Roman" panose="02020603050405020304" pitchFamily="18" charset="0"/>
              <a:buChar char="•"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A1F6E16-5202-48C3-B0CD-F938CBFFBFA1}"/>
              </a:ext>
            </a:extLst>
          </p:cNvPr>
          <p:cNvSpPr/>
          <p:nvPr/>
        </p:nvSpPr>
        <p:spPr>
          <a:xfrm>
            <a:off x="1323975" y="3370150"/>
            <a:ext cx="6096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buFont typeface="Times New Roman" panose="02020603050405020304" pitchFamily="18" charset="0"/>
              <a:buChar char="•"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提出方法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1" indent="-457200">
              <a:buFont typeface="Times New Roman" panose="02020603050405020304" pitchFamily="18" charset="0"/>
              <a:buChar char="•"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寶特瓶澆水法 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[1]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1D87DCE-BED9-440A-8223-13D4E40D1B55}"/>
              </a:ext>
            </a:extLst>
          </p:cNvPr>
          <p:cNvSpPr/>
          <p:nvPr/>
        </p:nvSpPr>
        <p:spPr>
          <a:xfrm>
            <a:off x="1323975" y="4434268"/>
            <a:ext cx="83534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Times New Roman" panose="02020603050405020304" pitchFamily="18" charset="0"/>
              <a:buChar char="•"/>
            </a:pPr>
            <a:r>
              <a:rPr lang="en-US" altLang="zh-TW" sz="32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Long Short-Term Memory (LSTM) [2]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3EF8664-ED4F-48F7-BE28-DD0C2E389D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392691"/>
            <a:ext cx="5276850" cy="355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0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611434-3F69-49E2-AF68-84F5480CB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LSTM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8B9085-8348-4CC2-8835-E939DAC8B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62124"/>
          </a:xfrm>
        </p:spPr>
        <p:txBody>
          <a:bodyPr>
            <a:norm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處理和預測時間序列中的重要事件。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考慮因子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土壤濕度、溫度、澆水頻率、溢出水量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  <a:p>
            <a:pPr marL="0" indent="0">
              <a:buNone/>
            </a:pP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CFC74EA-029A-47A7-98F2-C7B09B433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361" y="3122686"/>
            <a:ext cx="4613118" cy="3459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442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6DB697A-87F8-46CD-B791-911B7AACBA55}"/>
              </a:ext>
            </a:extLst>
          </p:cNvPr>
          <p:cNvSpPr txBox="1"/>
          <p:nvPr/>
        </p:nvSpPr>
        <p:spPr>
          <a:xfrm>
            <a:off x="1919288" y="1531572"/>
            <a:ext cx="3116538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硬體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38F31B-E637-4091-BEBF-EF5A66263863}"/>
              </a:ext>
            </a:extLst>
          </p:cNvPr>
          <p:cNvSpPr txBox="1"/>
          <p:nvPr/>
        </p:nvSpPr>
        <p:spPr>
          <a:xfrm>
            <a:off x="1919287" y="4153540"/>
            <a:ext cx="3116537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b="0" i="0" dirty="0">
                <a:solidFill>
                  <a:srgbClr val="040C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應用程式與開發介面</a:t>
            </a:r>
            <a:endParaRPr lang="fr-FR" altLang="zh-TW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702A90E-AC2B-46CB-859B-DD743BAA7F85}"/>
              </a:ext>
            </a:extLst>
          </p:cNvPr>
          <p:cNvSpPr txBox="1"/>
          <p:nvPr/>
        </p:nvSpPr>
        <p:spPr>
          <a:xfrm>
            <a:off x="1919287" y="5024466"/>
            <a:ext cx="3116537" cy="321627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成果展示</a:t>
            </a:r>
            <a:endParaRPr lang="fr-FR" altLang="zh-TW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5779FE-0787-4D21-9F00-E3ECA5F4996E}"/>
              </a:ext>
            </a:extLst>
          </p:cNvPr>
          <p:cNvSpPr txBox="1"/>
          <p:nvPr/>
        </p:nvSpPr>
        <p:spPr>
          <a:xfrm>
            <a:off x="1919287" y="3272996"/>
            <a:ext cx="3116537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機器學習</a:t>
            </a:r>
            <a:endParaRPr lang="fr-FR" sz="2000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07661603-0029-418A-9D51-61814FB56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38115" y="3278771"/>
            <a:ext cx="300458" cy="3004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6DCC9A1-14C6-4B89-81B2-F63059101779}"/>
              </a:ext>
            </a:extLst>
          </p:cNvPr>
          <p:cNvSpPr txBox="1"/>
          <p:nvPr/>
        </p:nvSpPr>
        <p:spPr>
          <a:xfrm>
            <a:off x="1919288" y="1831155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你相信這玩意兒在蝦皮上只要</a:t>
            </a:r>
            <a:r>
              <a:rPr lang="en-US" altLang="zh-TW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76</a:t>
            </a: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塊嗎</a:t>
            </a:r>
            <a:r>
              <a:rPr lang="en-US" altLang="zh-TW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97E3AD-F541-4BE6-AF17-4626C3984FE0}"/>
              </a:ext>
            </a:extLst>
          </p:cNvPr>
          <p:cNvSpPr txBox="1"/>
          <p:nvPr/>
        </p:nvSpPr>
        <p:spPr>
          <a:xfrm>
            <a:off x="1919288" y="2705363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哈囉，天氣你好嗎</a:t>
            </a:r>
            <a:endParaRPr lang="fr-FR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C85DD0-93F9-4756-A159-4A3F7FC4A66B}"/>
              </a:ext>
            </a:extLst>
          </p:cNvPr>
          <p:cNvSpPr txBox="1"/>
          <p:nvPr/>
        </p:nvSpPr>
        <p:spPr>
          <a:xfrm>
            <a:off x="1919288" y="3597782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長短期記憶模型嚇死你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B9FF6C-99DE-4946-BA0F-B54591D4ACC3}"/>
              </a:ext>
            </a:extLst>
          </p:cNvPr>
          <p:cNvSpPr txBox="1"/>
          <p:nvPr/>
        </p:nvSpPr>
        <p:spPr>
          <a:xfrm>
            <a:off x="1919288" y="4471990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漂漂的手機程式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5709A8-5458-4FA9-8706-A2E2554076B1}"/>
              </a:ext>
            </a:extLst>
          </p:cNvPr>
          <p:cNvSpPr txBox="1"/>
          <p:nvPr/>
        </p:nvSpPr>
        <p:spPr>
          <a:xfrm>
            <a:off x="1919288" y="5366004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呈現效果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7" name="Espace réservé pour une image  16">
            <a:extLst>
              <a:ext uri="{FF2B5EF4-FFF2-40B4-BE49-F238E27FC236}">
                <a16:creationId xmlns:a16="http://schemas.microsoft.com/office/drawing/2014/main" id="{3CDD7D89-E472-40F5-8EDF-1C26E51BDE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/>
          <a:srcRect l="6237" r="6237"/>
          <a:stretch>
            <a:fillRect/>
          </a:stretch>
        </p:blipFill>
        <p:spPr/>
      </p:pic>
      <p:sp>
        <p:nvSpPr>
          <p:cNvPr id="18" name="TextBox 11">
            <a:extLst>
              <a:ext uri="{FF2B5EF4-FFF2-40B4-BE49-F238E27FC236}">
                <a16:creationId xmlns:a16="http://schemas.microsoft.com/office/drawing/2014/main" id="{8000A9C6-A23E-4C46-904C-A1FFC160C8C9}"/>
              </a:ext>
            </a:extLst>
          </p:cNvPr>
          <p:cNvSpPr txBox="1"/>
          <p:nvPr/>
        </p:nvSpPr>
        <p:spPr>
          <a:xfrm>
            <a:off x="1919286" y="2401557"/>
            <a:ext cx="3116538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爬蟲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15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6DB697A-87F8-46CD-B791-911B7AACBA55}"/>
              </a:ext>
            </a:extLst>
          </p:cNvPr>
          <p:cNvSpPr txBox="1"/>
          <p:nvPr/>
        </p:nvSpPr>
        <p:spPr>
          <a:xfrm>
            <a:off x="1919288" y="1531572"/>
            <a:ext cx="3116538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硬體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38F31B-E637-4091-BEBF-EF5A66263863}"/>
              </a:ext>
            </a:extLst>
          </p:cNvPr>
          <p:cNvSpPr txBox="1"/>
          <p:nvPr/>
        </p:nvSpPr>
        <p:spPr>
          <a:xfrm>
            <a:off x="1919287" y="4153540"/>
            <a:ext cx="3116537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b="0" i="0" dirty="0">
                <a:solidFill>
                  <a:schemeClr val="accent6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應用程式與開發介面</a:t>
            </a:r>
            <a:endParaRPr lang="fr-FR" altLang="zh-TW" sz="2000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702A90E-AC2B-46CB-859B-DD743BAA7F85}"/>
              </a:ext>
            </a:extLst>
          </p:cNvPr>
          <p:cNvSpPr txBox="1"/>
          <p:nvPr/>
        </p:nvSpPr>
        <p:spPr>
          <a:xfrm>
            <a:off x="1919287" y="5024466"/>
            <a:ext cx="3116537" cy="321627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成果展示</a:t>
            </a:r>
            <a:endParaRPr lang="fr-FR" altLang="zh-TW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5779FE-0787-4D21-9F00-E3ECA5F4996E}"/>
              </a:ext>
            </a:extLst>
          </p:cNvPr>
          <p:cNvSpPr txBox="1"/>
          <p:nvPr/>
        </p:nvSpPr>
        <p:spPr>
          <a:xfrm>
            <a:off x="1919287" y="3272996"/>
            <a:ext cx="3116537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機器學習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07661603-0029-418A-9D51-61814FB56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38115" y="4153540"/>
            <a:ext cx="300458" cy="3004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6DCC9A1-14C6-4B89-81B2-F63059101779}"/>
              </a:ext>
            </a:extLst>
          </p:cNvPr>
          <p:cNvSpPr txBox="1"/>
          <p:nvPr/>
        </p:nvSpPr>
        <p:spPr>
          <a:xfrm>
            <a:off x="1919288" y="1831155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你相信這玩意兒在蝦皮上只要</a:t>
            </a:r>
            <a:r>
              <a:rPr lang="en-US" altLang="zh-TW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76</a:t>
            </a: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塊嗎</a:t>
            </a:r>
            <a:r>
              <a:rPr lang="en-US" altLang="zh-TW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97E3AD-F541-4BE6-AF17-4626C3984FE0}"/>
              </a:ext>
            </a:extLst>
          </p:cNvPr>
          <p:cNvSpPr txBox="1"/>
          <p:nvPr/>
        </p:nvSpPr>
        <p:spPr>
          <a:xfrm>
            <a:off x="1919288" y="2705363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哈囉，天氣你好嗎</a:t>
            </a:r>
            <a:endParaRPr lang="fr-FR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C85DD0-93F9-4756-A159-4A3F7FC4A66B}"/>
              </a:ext>
            </a:extLst>
          </p:cNvPr>
          <p:cNvSpPr txBox="1"/>
          <p:nvPr/>
        </p:nvSpPr>
        <p:spPr>
          <a:xfrm>
            <a:off x="1919288" y="3597782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長短期記憶模型嚇死你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B9FF6C-99DE-4946-BA0F-B54591D4ACC3}"/>
              </a:ext>
            </a:extLst>
          </p:cNvPr>
          <p:cNvSpPr txBox="1"/>
          <p:nvPr/>
        </p:nvSpPr>
        <p:spPr>
          <a:xfrm>
            <a:off x="1919288" y="4471990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漂漂的手機程式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5709A8-5458-4FA9-8706-A2E2554076B1}"/>
              </a:ext>
            </a:extLst>
          </p:cNvPr>
          <p:cNvSpPr txBox="1"/>
          <p:nvPr/>
        </p:nvSpPr>
        <p:spPr>
          <a:xfrm>
            <a:off x="1919288" y="5366004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呈現效果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7" name="Espace réservé pour une image  16">
            <a:extLst>
              <a:ext uri="{FF2B5EF4-FFF2-40B4-BE49-F238E27FC236}">
                <a16:creationId xmlns:a16="http://schemas.microsoft.com/office/drawing/2014/main" id="{3CDD7D89-E472-40F5-8EDF-1C26E51BDE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/>
          <a:srcRect l="6237" r="6237"/>
          <a:stretch>
            <a:fillRect/>
          </a:stretch>
        </p:blipFill>
        <p:spPr/>
      </p:pic>
      <p:sp>
        <p:nvSpPr>
          <p:cNvPr id="18" name="TextBox 11">
            <a:extLst>
              <a:ext uri="{FF2B5EF4-FFF2-40B4-BE49-F238E27FC236}">
                <a16:creationId xmlns:a16="http://schemas.microsoft.com/office/drawing/2014/main" id="{8000A9C6-A23E-4C46-904C-A1FFC160C8C9}"/>
              </a:ext>
            </a:extLst>
          </p:cNvPr>
          <p:cNvSpPr txBox="1"/>
          <p:nvPr/>
        </p:nvSpPr>
        <p:spPr>
          <a:xfrm>
            <a:off x="1919286" y="2401557"/>
            <a:ext cx="3116538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爬蟲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088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B95ABA-4638-4443-998E-197C77DD0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應用程式開發介面</a:t>
            </a:r>
          </a:p>
        </p:txBody>
      </p:sp>
      <p:pic>
        <p:nvPicPr>
          <p:cNvPr id="1026" name="Picture 2" descr="FastAPI">
            <a:extLst>
              <a:ext uri="{FF2B5EF4-FFF2-40B4-BE49-F238E27FC236}">
                <a16:creationId xmlns:a16="http://schemas.microsoft.com/office/drawing/2014/main" id="{79A652AD-9DED-4DB4-BA1B-17B0DB410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7975" y="3503306"/>
            <a:ext cx="6784258" cy="2447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YTHON 入門實作班- 中央大學企業資源規劃暨大數據分析中心">
            <a:extLst>
              <a:ext uri="{FF2B5EF4-FFF2-40B4-BE49-F238E27FC236}">
                <a16:creationId xmlns:a16="http://schemas.microsoft.com/office/drawing/2014/main" id="{5BF44CE6-5637-4BF6-A2CF-5F61CD566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9586" y="3298110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B39E4092-7A6D-431B-BD52-946A4B225851}"/>
              </a:ext>
            </a:extLst>
          </p:cNvPr>
          <p:cNvSpPr txBox="1"/>
          <p:nvPr/>
        </p:nvSpPr>
        <p:spPr>
          <a:xfrm>
            <a:off x="7420083" y="2458066"/>
            <a:ext cx="1560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套件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1615BE4-7F94-41AC-9D6F-67F44292F504}"/>
              </a:ext>
            </a:extLst>
          </p:cNvPr>
          <p:cNvSpPr txBox="1"/>
          <p:nvPr/>
        </p:nvSpPr>
        <p:spPr>
          <a:xfrm>
            <a:off x="2576930" y="2468810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語言</a:t>
            </a:r>
          </a:p>
        </p:txBody>
      </p:sp>
    </p:spTree>
    <p:extLst>
      <p:ext uri="{BB962C8B-B14F-4D97-AF65-F5344CB8AC3E}">
        <p14:creationId xmlns:p14="http://schemas.microsoft.com/office/powerpoint/2010/main" val="376875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B95ABA-4638-4443-998E-197C77DD0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雲端服務</a:t>
            </a:r>
          </a:p>
        </p:txBody>
      </p:sp>
      <p:pic>
        <p:nvPicPr>
          <p:cNvPr id="2050" name="Picture 2" descr="Google Cloudなんもわからないマンが、Cloud Runの凄さをあれこれ調べてみた | DevelopersIO">
            <a:extLst>
              <a:ext uri="{FF2B5EF4-FFF2-40B4-BE49-F238E27FC236}">
                <a16:creationId xmlns:a16="http://schemas.microsoft.com/office/drawing/2014/main" id="{F52AF090-A999-4AED-9A15-3780334F45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236042"/>
            <a:ext cx="5604388" cy="2942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0D8F35CB-90B2-45AA-83AA-F437F39A7C81}"/>
              </a:ext>
            </a:extLst>
          </p:cNvPr>
          <p:cNvSpPr txBox="1"/>
          <p:nvPr/>
        </p:nvSpPr>
        <p:spPr>
          <a:xfrm>
            <a:off x="1932234" y="2468808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部署容器化應用程式</a:t>
            </a:r>
          </a:p>
        </p:txBody>
      </p:sp>
      <p:pic>
        <p:nvPicPr>
          <p:cNvPr id="2052" name="Picture 4" descr="Google Cloud MySQL Integration: Easy Steps - Learn | Hevo">
            <a:extLst>
              <a:ext uri="{FF2B5EF4-FFF2-40B4-BE49-F238E27FC236}">
                <a16:creationId xmlns:a16="http://schemas.microsoft.com/office/drawing/2014/main" id="{D93C6152-2EA8-4CD5-8C96-8BF34C0565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7182" y="3741175"/>
            <a:ext cx="4480460" cy="1932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6FFB464F-1384-42D0-A610-23E9DF68B6BA}"/>
              </a:ext>
            </a:extLst>
          </p:cNvPr>
          <p:cNvSpPr txBox="1"/>
          <p:nvPr/>
        </p:nvSpPr>
        <p:spPr>
          <a:xfrm>
            <a:off x="7807398" y="2468808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雲端資料庫</a:t>
            </a:r>
          </a:p>
        </p:txBody>
      </p:sp>
    </p:spTree>
    <p:extLst>
      <p:ext uri="{BB962C8B-B14F-4D97-AF65-F5344CB8AC3E}">
        <p14:creationId xmlns:p14="http://schemas.microsoft.com/office/powerpoint/2010/main" val="1494053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B95ABA-4638-4443-998E-197C77DD0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監視資料庫頁面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6109AE7-EC2F-4394-ACC1-57DFAD5E81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4941" y="1690688"/>
            <a:ext cx="8672052" cy="4878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9524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6DB697A-87F8-46CD-B791-911B7AACBA55}"/>
              </a:ext>
            </a:extLst>
          </p:cNvPr>
          <p:cNvSpPr txBox="1"/>
          <p:nvPr/>
        </p:nvSpPr>
        <p:spPr>
          <a:xfrm>
            <a:off x="1919288" y="1531572"/>
            <a:ext cx="3116538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硬體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38F31B-E637-4091-BEBF-EF5A66263863}"/>
              </a:ext>
            </a:extLst>
          </p:cNvPr>
          <p:cNvSpPr txBox="1"/>
          <p:nvPr/>
        </p:nvSpPr>
        <p:spPr>
          <a:xfrm>
            <a:off x="1919287" y="4153540"/>
            <a:ext cx="3116537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b="0" i="0" dirty="0">
                <a:solidFill>
                  <a:srgbClr val="040C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應用程式與開發介面</a:t>
            </a:r>
            <a:endParaRPr lang="fr-FR" altLang="zh-TW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702A90E-AC2B-46CB-859B-DD743BAA7F85}"/>
              </a:ext>
            </a:extLst>
          </p:cNvPr>
          <p:cNvSpPr txBox="1"/>
          <p:nvPr/>
        </p:nvSpPr>
        <p:spPr>
          <a:xfrm>
            <a:off x="1919287" y="5024466"/>
            <a:ext cx="3116537" cy="321627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成果展示</a:t>
            </a:r>
            <a:endParaRPr lang="fr-FR" altLang="zh-TW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5779FE-0787-4D21-9F00-E3ECA5F4996E}"/>
              </a:ext>
            </a:extLst>
          </p:cNvPr>
          <p:cNvSpPr txBox="1"/>
          <p:nvPr/>
        </p:nvSpPr>
        <p:spPr>
          <a:xfrm>
            <a:off x="1919287" y="3272996"/>
            <a:ext cx="3116537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機器學習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07661603-0029-418A-9D51-61814FB56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32239" y="-300458"/>
            <a:ext cx="300458" cy="3004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6DCC9A1-14C6-4B89-81B2-F63059101779}"/>
              </a:ext>
            </a:extLst>
          </p:cNvPr>
          <p:cNvSpPr txBox="1"/>
          <p:nvPr/>
        </p:nvSpPr>
        <p:spPr>
          <a:xfrm>
            <a:off x="1919288" y="1831155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你相信這玩意兒在蝦皮上只要</a:t>
            </a:r>
            <a:r>
              <a:rPr lang="en-US" altLang="zh-TW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76</a:t>
            </a: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塊嗎</a:t>
            </a:r>
            <a:r>
              <a:rPr lang="en-US" altLang="zh-TW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97E3AD-F541-4BE6-AF17-4626C3984FE0}"/>
              </a:ext>
            </a:extLst>
          </p:cNvPr>
          <p:cNvSpPr txBox="1"/>
          <p:nvPr/>
        </p:nvSpPr>
        <p:spPr>
          <a:xfrm>
            <a:off x="1919288" y="2705363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哈囉，天氣你好嗎</a:t>
            </a:r>
            <a:endParaRPr lang="fr-FR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C85DD0-93F9-4756-A159-4A3F7FC4A66B}"/>
              </a:ext>
            </a:extLst>
          </p:cNvPr>
          <p:cNvSpPr txBox="1"/>
          <p:nvPr/>
        </p:nvSpPr>
        <p:spPr>
          <a:xfrm>
            <a:off x="1919288" y="3597782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長短期記憶模型嚇死你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B9FF6C-99DE-4946-BA0F-B54591D4ACC3}"/>
              </a:ext>
            </a:extLst>
          </p:cNvPr>
          <p:cNvSpPr txBox="1"/>
          <p:nvPr/>
        </p:nvSpPr>
        <p:spPr>
          <a:xfrm>
            <a:off x="1919288" y="4471990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漂漂的手機程式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5709A8-5458-4FA9-8706-A2E2554076B1}"/>
              </a:ext>
            </a:extLst>
          </p:cNvPr>
          <p:cNvSpPr txBox="1"/>
          <p:nvPr/>
        </p:nvSpPr>
        <p:spPr>
          <a:xfrm>
            <a:off x="1919288" y="5366004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呈現效果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7" name="Espace réservé pour une image  16">
            <a:extLst>
              <a:ext uri="{FF2B5EF4-FFF2-40B4-BE49-F238E27FC236}">
                <a16:creationId xmlns:a16="http://schemas.microsoft.com/office/drawing/2014/main" id="{3CDD7D89-E472-40F5-8EDF-1C26E51BDE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/>
          <a:srcRect l="6237" r="6237"/>
          <a:stretch>
            <a:fillRect/>
          </a:stretch>
        </p:blipFill>
        <p:spPr/>
      </p:pic>
      <p:sp>
        <p:nvSpPr>
          <p:cNvPr id="18" name="TextBox 11">
            <a:extLst>
              <a:ext uri="{FF2B5EF4-FFF2-40B4-BE49-F238E27FC236}">
                <a16:creationId xmlns:a16="http://schemas.microsoft.com/office/drawing/2014/main" id="{8000A9C6-A23E-4C46-904C-A1FFC160C8C9}"/>
              </a:ext>
            </a:extLst>
          </p:cNvPr>
          <p:cNvSpPr txBox="1"/>
          <p:nvPr/>
        </p:nvSpPr>
        <p:spPr>
          <a:xfrm>
            <a:off x="1919286" y="2401557"/>
            <a:ext cx="3116538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爬蟲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545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4B61BA9E-2F0C-4C7B-8D17-8AB64084CF37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8737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應用程式</a:t>
            </a:r>
          </a:p>
        </p:txBody>
      </p:sp>
      <p:pic>
        <p:nvPicPr>
          <p:cNvPr id="8194" name="Picture 2" descr="Flutter documentation | Flutter">
            <a:extLst>
              <a:ext uri="{FF2B5EF4-FFF2-40B4-BE49-F238E27FC236}">
                <a16:creationId xmlns:a16="http://schemas.microsoft.com/office/drawing/2014/main" id="{3A964A93-775F-41F9-BD03-AF291F04AF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3537" y="1858298"/>
            <a:ext cx="8924925" cy="439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B1C4E195-3C28-4C3C-9895-2F6F4F451049}"/>
              </a:ext>
            </a:extLst>
          </p:cNvPr>
          <p:cNvSpPr txBox="1"/>
          <p:nvPr/>
        </p:nvSpPr>
        <p:spPr>
          <a:xfrm>
            <a:off x="4028766" y="159668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雙平台應用程式開發框架</a:t>
            </a:r>
          </a:p>
        </p:txBody>
      </p:sp>
    </p:spTree>
    <p:extLst>
      <p:ext uri="{BB962C8B-B14F-4D97-AF65-F5344CB8AC3E}">
        <p14:creationId xmlns:p14="http://schemas.microsoft.com/office/powerpoint/2010/main" val="3646219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3D550071-4394-47DF-BCB6-D3F73544C2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116" y="365126"/>
            <a:ext cx="2910350" cy="6305762"/>
          </a:xfrm>
          <a:prstGeom prst="rect">
            <a:avLst/>
          </a:prstGeo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4B61BA9E-2F0C-4C7B-8D17-8AB64084CF37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8737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應用程式</a:t>
            </a:r>
          </a:p>
        </p:txBody>
      </p:sp>
    </p:spTree>
    <p:extLst>
      <p:ext uri="{BB962C8B-B14F-4D97-AF65-F5344CB8AC3E}">
        <p14:creationId xmlns:p14="http://schemas.microsoft.com/office/powerpoint/2010/main" val="24968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3D550071-4394-47DF-BCB6-D3F73544C2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5884" y="462374"/>
            <a:ext cx="5039032" cy="10917908"/>
          </a:xfrm>
          <a:prstGeom prst="rect">
            <a:avLst/>
          </a:prstGeo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4B61BA9E-2F0C-4C7B-8D17-8AB64084CF37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8737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應用程式</a:t>
            </a: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9BBC6050-45F5-4D61-99DF-927DF4149885}"/>
              </a:ext>
            </a:extLst>
          </p:cNvPr>
          <p:cNvSpPr/>
          <p:nvPr/>
        </p:nvSpPr>
        <p:spPr>
          <a:xfrm>
            <a:off x="6558116" y="1563329"/>
            <a:ext cx="4795684" cy="4227871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箭號: 向右 5">
            <a:extLst>
              <a:ext uri="{FF2B5EF4-FFF2-40B4-BE49-F238E27FC236}">
                <a16:creationId xmlns:a16="http://schemas.microsoft.com/office/drawing/2014/main" id="{7A4F60FD-23AB-4834-9778-27FFE0DF2431}"/>
              </a:ext>
            </a:extLst>
          </p:cNvPr>
          <p:cNvSpPr/>
          <p:nvPr/>
        </p:nvSpPr>
        <p:spPr>
          <a:xfrm flipH="1">
            <a:off x="3923071" y="3613356"/>
            <a:ext cx="2310580" cy="191728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67F5BA1-FDC4-4799-A4D4-6862E2CA5026}"/>
              </a:ext>
            </a:extLst>
          </p:cNvPr>
          <p:cNvSpPr txBox="1"/>
          <p:nvPr/>
        </p:nvSpPr>
        <p:spPr>
          <a:xfrm>
            <a:off x="1421736" y="344761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植物環境資料</a:t>
            </a:r>
          </a:p>
        </p:txBody>
      </p:sp>
    </p:spTree>
    <p:extLst>
      <p:ext uri="{BB962C8B-B14F-4D97-AF65-F5344CB8AC3E}">
        <p14:creationId xmlns:p14="http://schemas.microsoft.com/office/powerpoint/2010/main" val="2036212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3D550071-4394-47DF-BCB6-D3F73544C2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5884" y="-2988758"/>
            <a:ext cx="5039032" cy="10917908"/>
          </a:xfrm>
          <a:prstGeom prst="rect">
            <a:avLst/>
          </a:prstGeo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4B61BA9E-2F0C-4C7B-8D17-8AB64084CF37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8737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應用程式</a:t>
            </a: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9BBC6050-45F5-4D61-99DF-927DF4149885}"/>
              </a:ext>
            </a:extLst>
          </p:cNvPr>
          <p:cNvSpPr/>
          <p:nvPr/>
        </p:nvSpPr>
        <p:spPr>
          <a:xfrm>
            <a:off x="6558116" y="2497393"/>
            <a:ext cx="4795684" cy="2113936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箭號: 向右 5">
            <a:extLst>
              <a:ext uri="{FF2B5EF4-FFF2-40B4-BE49-F238E27FC236}">
                <a16:creationId xmlns:a16="http://schemas.microsoft.com/office/drawing/2014/main" id="{7A4F60FD-23AB-4834-9778-27FFE0DF2431}"/>
              </a:ext>
            </a:extLst>
          </p:cNvPr>
          <p:cNvSpPr/>
          <p:nvPr/>
        </p:nvSpPr>
        <p:spPr>
          <a:xfrm flipH="1">
            <a:off x="3923071" y="3613356"/>
            <a:ext cx="2310580" cy="191728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67F5BA1-FDC4-4799-A4D4-6862E2CA5026}"/>
              </a:ext>
            </a:extLst>
          </p:cNvPr>
          <p:cNvSpPr txBox="1"/>
          <p:nvPr/>
        </p:nvSpPr>
        <p:spPr>
          <a:xfrm>
            <a:off x="1677375" y="3436374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澆水資料</a:t>
            </a:r>
          </a:p>
        </p:txBody>
      </p:sp>
    </p:spTree>
    <p:extLst>
      <p:ext uri="{BB962C8B-B14F-4D97-AF65-F5344CB8AC3E}">
        <p14:creationId xmlns:p14="http://schemas.microsoft.com/office/powerpoint/2010/main" val="958255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3D550071-4394-47DF-BCB6-D3F73544C2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5884" y="-5456662"/>
            <a:ext cx="5039032" cy="10917908"/>
          </a:xfrm>
          <a:prstGeom prst="rect">
            <a:avLst/>
          </a:prstGeo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4B61BA9E-2F0C-4C7B-8D17-8AB64084CF37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8737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應用程式</a:t>
            </a: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9BBC6050-45F5-4D61-99DF-927DF4149885}"/>
              </a:ext>
            </a:extLst>
          </p:cNvPr>
          <p:cNvSpPr/>
          <p:nvPr/>
        </p:nvSpPr>
        <p:spPr>
          <a:xfrm>
            <a:off x="6558116" y="2054942"/>
            <a:ext cx="4795684" cy="3165987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箭號: 向右 5">
            <a:extLst>
              <a:ext uri="{FF2B5EF4-FFF2-40B4-BE49-F238E27FC236}">
                <a16:creationId xmlns:a16="http://schemas.microsoft.com/office/drawing/2014/main" id="{7A4F60FD-23AB-4834-9778-27FFE0DF2431}"/>
              </a:ext>
            </a:extLst>
          </p:cNvPr>
          <p:cNvSpPr/>
          <p:nvPr/>
        </p:nvSpPr>
        <p:spPr>
          <a:xfrm flipH="1">
            <a:off x="3923071" y="3613356"/>
            <a:ext cx="2310580" cy="191728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67F5BA1-FDC4-4799-A4D4-6862E2CA5026}"/>
              </a:ext>
            </a:extLst>
          </p:cNvPr>
          <p:cNvSpPr txBox="1"/>
          <p:nvPr/>
        </p:nvSpPr>
        <p:spPr>
          <a:xfrm>
            <a:off x="1677375" y="3436374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天氣資料</a:t>
            </a:r>
          </a:p>
        </p:txBody>
      </p:sp>
    </p:spTree>
    <p:extLst>
      <p:ext uri="{BB962C8B-B14F-4D97-AF65-F5344CB8AC3E}">
        <p14:creationId xmlns:p14="http://schemas.microsoft.com/office/powerpoint/2010/main" val="22528978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6DB697A-87F8-46CD-B791-911B7AACBA55}"/>
              </a:ext>
            </a:extLst>
          </p:cNvPr>
          <p:cNvSpPr txBox="1"/>
          <p:nvPr/>
        </p:nvSpPr>
        <p:spPr>
          <a:xfrm>
            <a:off x="1919288" y="1531572"/>
            <a:ext cx="3116538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硬體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38F31B-E637-4091-BEBF-EF5A66263863}"/>
              </a:ext>
            </a:extLst>
          </p:cNvPr>
          <p:cNvSpPr txBox="1"/>
          <p:nvPr/>
        </p:nvSpPr>
        <p:spPr>
          <a:xfrm>
            <a:off x="1919287" y="4153540"/>
            <a:ext cx="3116537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b="0" i="0" dirty="0">
                <a:solidFill>
                  <a:schemeClr val="accent6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應用程式與開發介面</a:t>
            </a:r>
            <a:endParaRPr lang="fr-FR" altLang="zh-TW" sz="2000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702A90E-AC2B-46CB-859B-DD743BAA7F85}"/>
              </a:ext>
            </a:extLst>
          </p:cNvPr>
          <p:cNvSpPr txBox="1"/>
          <p:nvPr/>
        </p:nvSpPr>
        <p:spPr>
          <a:xfrm>
            <a:off x="1919287" y="5024466"/>
            <a:ext cx="3116537" cy="321627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成果展示</a:t>
            </a:r>
            <a:endParaRPr lang="fr-FR" altLang="zh-TW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5779FE-0787-4D21-9F00-E3ECA5F4996E}"/>
              </a:ext>
            </a:extLst>
          </p:cNvPr>
          <p:cNvSpPr txBox="1"/>
          <p:nvPr/>
        </p:nvSpPr>
        <p:spPr>
          <a:xfrm>
            <a:off x="1919287" y="3272996"/>
            <a:ext cx="3116537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機器學習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07661603-0029-418A-9D51-61814FB56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38115" y="4153540"/>
            <a:ext cx="300458" cy="3004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6DCC9A1-14C6-4B89-81B2-F63059101779}"/>
              </a:ext>
            </a:extLst>
          </p:cNvPr>
          <p:cNvSpPr txBox="1"/>
          <p:nvPr/>
        </p:nvSpPr>
        <p:spPr>
          <a:xfrm>
            <a:off x="1919288" y="1831155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你相信這玩意兒在蝦皮上只要</a:t>
            </a:r>
            <a:r>
              <a:rPr lang="en-US" altLang="zh-TW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76</a:t>
            </a: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塊嗎</a:t>
            </a:r>
            <a:r>
              <a:rPr lang="en-US" altLang="zh-TW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97E3AD-F541-4BE6-AF17-4626C3984FE0}"/>
              </a:ext>
            </a:extLst>
          </p:cNvPr>
          <p:cNvSpPr txBox="1"/>
          <p:nvPr/>
        </p:nvSpPr>
        <p:spPr>
          <a:xfrm>
            <a:off x="1919288" y="2705363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哈囉，天氣你好嗎</a:t>
            </a:r>
            <a:endParaRPr lang="fr-FR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C85DD0-93F9-4756-A159-4A3F7FC4A66B}"/>
              </a:ext>
            </a:extLst>
          </p:cNvPr>
          <p:cNvSpPr txBox="1"/>
          <p:nvPr/>
        </p:nvSpPr>
        <p:spPr>
          <a:xfrm>
            <a:off x="1919288" y="3597782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長短期記憶模型嚇死你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B9FF6C-99DE-4946-BA0F-B54591D4ACC3}"/>
              </a:ext>
            </a:extLst>
          </p:cNvPr>
          <p:cNvSpPr txBox="1"/>
          <p:nvPr/>
        </p:nvSpPr>
        <p:spPr>
          <a:xfrm>
            <a:off x="1919288" y="4471990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漂漂的手機程式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5709A8-5458-4FA9-8706-A2E2554076B1}"/>
              </a:ext>
            </a:extLst>
          </p:cNvPr>
          <p:cNvSpPr txBox="1"/>
          <p:nvPr/>
        </p:nvSpPr>
        <p:spPr>
          <a:xfrm>
            <a:off x="1919288" y="5366004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呈現效果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7" name="Espace réservé pour une image  16">
            <a:extLst>
              <a:ext uri="{FF2B5EF4-FFF2-40B4-BE49-F238E27FC236}">
                <a16:creationId xmlns:a16="http://schemas.microsoft.com/office/drawing/2014/main" id="{3CDD7D89-E472-40F5-8EDF-1C26E51BDE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/>
          <a:srcRect l="6237" r="6237"/>
          <a:stretch>
            <a:fillRect/>
          </a:stretch>
        </p:blipFill>
        <p:spPr/>
      </p:pic>
      <p:sp>
        <p:nvSpPr>
          <p:cNvPr id="18" name="TextBox 11">
            <a:extLst>
              <a:ext uri="{FF2B5EF4-FFF2-40B4-BE49-F238E27FC236}">
                <a16:creationId xmlns:a16="http://schemas.microsoft.com/office/drawing/2014/main" id="{8000A9C6-A23E-4C46-904C-A1FFC160C8C9}"/>
              </a:ext>
            </a:extLst>
          </p:cNvPr>
          <p:cNvSpPr txBox="1"/>
          <p:nvPr/>
        </p:nvSpPr>
        <p:spPr>
          <a:xfrm>
            <a:off x="1919286" y="2401557"/>
            <a:ext cx="3116538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爬蟲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7862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6DB697A-87F8-46CD-B791-911B7AACBA55}"/>
              </a:ext>
            </a:extLst>
          </p:cNvPr>
          <p:cNvSpPr txBox="1"/>
          <p:nvPr/>
        </p:nvSpPr>
        <p:spPr>
          <a:xfrm>
            <a:off x="1919288" y="1531572"/>
            <a:ext cx="3116538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硬體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38F31B-E637-4091-BEBF-EF5A66263863}"/>
              </a:ext>
            </a:extLst>
          </p:cNvPr>
          <p:cNvSpPr txBox="1"/>
          <p:nvPr/>
        </p:nvSpPr>
        <p:spPr>
          <a:xfrm>
            <a:off x="1919287" y="4153540"/>
            <a:ext cx="3116537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應用程式與開發介面</a:t>
            </a:r>
            <a:endParaRPr lang="fr-FR" altLang="zh-TW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702A90E-AC2B-46CB-859B-DD743BAA7F85}"/>
              </a:ext>
            </a:extLst>
          </p:cNvPr>
          <p:cNvSpPr txBox="1"/>
          <p:nvPr/>
        </p:nvSpPr>
        <p:spPr>
          <a:xfrm>
            <a:off x="1919287" y="5024466"/>
            <a:ext cx="3116537" cy="321627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成果展示</a:t>
            </a:r>
            <a:endParaRPr lang="fr-FR" altLang="zh-TW" sz="2000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5779FE-0787-4D21-9F00-E3ECA5F4996E}"/>
              </a:ext>
            </a:extLst>
          </p:cNvPr>
          <p:cNvSpPr txBox="1"/>
          <p:nvPr/>
        </p:nvSpPr>
        <p:spPr>
          <a:xfrm>
            <a:off x="1919287" y="3272996"/>
            <a:ext cx="3116537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機器學習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07661603-0029-418A-9D51-61814FB56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38115" y="5065546"/>
            <a:ext cx="300458" cy="3004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6DCC9A1-14C6-4B89-81B2-F63059101779}"/>
              </a:ext>
            </a:extLst>
          </p:cNvPr>
          <p:cNvSpPr txBox="1"/>
          <p:nvPr/>
        </p:nvSpPr>
        <p:spPr>
          <a:xfrm>
            <a:off x="1919288" y="1831155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你相信這玩意兒在蝦皮上只要</a:t>
            </a:r>
            <a:r>
              <a:rPr lang="en-US" altLang="zh-TW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76</a:t>
            </a: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塊嗎</a:t>
            </a:r>
            <a:r>
              <a:rPr lang="en-US" altLang="zh-TW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97E3AD-F541-4BE6-AF17-4626C3984FE0}"/>
              </a:ext>
            </a:extLst>
          </p:cNvPr>
          <p:cNvSpPr txBox="1"/>
          <p:nvPr/>
        </p:nvSpPr>
        <p:spPr>
          <a:xfrm>
            <a:off x="1919288" y="2705363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哈囉，天氣你好嗎</a:t>
            </a:r>
            <a:endParaRPr lang="fr-FR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C85DD0-93F9-4756-A159-4A3F7FC4A66B}"/>
              </a:ext>
            </a:extLst>
          </p:cNvPr>
          <p:cNvSpPr txBox="1"/>
          <p:nvPr/>
        </p:nvSpPr>
        <p:spPr>
          <a:xfrm>
            <a:off x="1919288" y="3597782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長短期記憶模型嚇死你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B9FF6C-99DE-4946-BA0F-B54591D4ACC3}"/>
              </a:ext>
            </a:extLst>
          </p:cNvPr>
          <p:cNvSpPr txBox="1"/>
          <p:nvPr/>
        </p:nvSpPr>
        <p:spPr>
          <a:xfrm>
            <a:off x="1919288" y="4471990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漂漂的手機程式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5709A8-5458-4FA9-8706-A2E2554076B1}"/>
              </a:ext>
            </a:extLst>
          </p:cNvPr>
          <p:cNvSpPr txBox="1"/>
          <p:nvPr/>
        </p:nvSpPr>
        <p:spPr>
          <a:xfrm>
            <a:off x="1919288" y="5366004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呈現效果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7" name="Espace réservé pour une image  16">
            <a:extLst>
              <a:ext uri="{FF2B5EF4-FFF2-40B4-BE49-F238E27FC236}">
                <a16:creationId xmlns:a16="http://schemas.microsoft.com/office/drawing/2014/main" id="{3CDD7D89-E472-40F5-8EDF-1C26E51BDE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/>
          <a:srcRect l="6237" r="6237"/>
          <a:stretch>
            <a:fillRect/>
          </a:stretch>
        </p:blipFill>
        <p:spPr/>
      </p:pic>
      <p:sp>
        <p:nvSpPr>
          <p:cNvPr id="18" name="TextBox 11">
            <a:extLst>
              <a:ext uri="{FF2B5EF4-FFF2-40B4-BE49-F238E27FC236}">
                <a16:creationId xmlns:a16="http://schemas.microsoft.com/office/drawing/2014/main" id="{8000A9C6-A23E-4C46-904C-A1FFC160C8C9}"/>
              </a:ext>
            </a:extLst>
          </p:cNvPr>
          <p:cNvSpPr txBox="1"/>
          <p:nvPr/>
        </p:nvSpPr>
        <p:spPr>
          <a:xfrm>
            <a:off x="1919286" y="2401557"/>
            <a:ext cx="3116538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爬蟲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3532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707665634.474174">
            <a:hlinkClick r:id="" action="ppaction://media"/>
            <a:extLst>
              <a:ext uri="{FF2B5EF4-FFF2-40B4-BE49-F238E27FC236}">
                <a16:creationId xmlns:a16="http://schemas.microsoft.com/office/drawing/2014/main" id="{C51789A3-BFC8-4D83-A779-FABA9599E7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921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77748F-B1A8-48AF-823F-F03448F5C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參考資料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D242F8-3F25-466B-8D12-7944C8C1F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[1]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寶特瓶澆水法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https://www.findlifevalue.com/archives/12264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[2] LSTM: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https://www.bioinf.jku.at/publications/older/2604.pdf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8948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6DB697A-87F8-46CD-B791-911B7AACBA55}"/>
              </a:ext>
            </a:extLst>
          </p:cNvPr>
          <p:cNvSpPr txBox="1"/>
          <p:nvPr/>
        </p:nvSpPr>
        <p:spPr>
          <a:xfrm>
            <a:off x="1919288" y="1531572"/>
            <a:ext cx="3116538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硬體</a:t>
            </a:r>
            <a:endParaRPr lang="fr-FR" sz="2000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38F31B-E637-4091-BEBF-EF5A66263863}"/>
              </a:ext>
            </a:extLst>
          </p:cNvPr>
          <p:cNvSpPr txBox="1"/>
          <p:nvPr/>
        </p:nvSpPr>
        <p:spPr>
          <a:xfrm>
            <a:off x="1919287" y="4153540"/>
            <a:ext cx="3116537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b="0" i="0" dirty="0">
                <a:solidFill>
                  <a:srgbClr val="040C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應用程式與開發介面</a:t>
            </a:r>
            <a:endParaRPr lang="fr-FR" altLang="zh-TW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702A90E-AC2B-46CB-859B-DD743BAA7F85}"/>
              </a:ext>
            </a:extLst>
          </p:cNvPr>
          <p:cNvSpPr txBox="1"/>
          <p:nvPr/>
        </p:nvSpPr>
        <p:spPr>
          <a:xfrm>
            <a:off x="1919287" y="5024466"/>
            <a:ext cx="3116537" cy="321627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成果展示</a:t>
            </a:r>
            <a:endParaRPr lang="fr-FR" altLang="zh-TW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5779FE-0787-4D21-9F00-E3ECA5F4996E}"/>
              </a:ext>
            </a:extLst>
          </p:cNvPr>
          <p:cNvSpPr txBox="1"/>
          <p:nvPr/>
        </p:nvSpPr>
        <p:spPr>
          <a:xfrm>
            <a:off x="1919287" y="3272996"/>
            <a:ext cx="3116537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機器學習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07661603-0029-418A-9D51-61814FB56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38117" y="1530697"/>
            <a:ext cx="300458" cy="3004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6DCC9A1-14C6-4B89-81B2-F63059101779}"/>
              </a:ext>
            </a:extLst>
          </p:cNvPr>
          <p:cNvSpPr txBox="1"/>
          <p:nvPr/>
        </p:nvSpPr>
        <p:spPr>
          <a:xfrm>
            <a:off x="1919288" y="1831155"/>
            <a:ext cx="3116537" cy="18569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你相信這玩意兒在蝦皮上只要</a:t>
            </a:r>
            <a:r>
              <a:rPr lang="en-US" altLang="zh-TW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76</a:t>
            </a: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塊嗎</a:t>
            </a:r>
            <a:r>
              <a:rPr lang="en-US" altLang="zh-TW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  <a:endParaRPr lang="fr-FR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97E3AD-F541-4BE6-AF17-4626C3984FE0}"/>
              </a:ext>
            </a:extLst>
          </p:cNvPr>
          <p:cNvSpPr txBox="1"/>
          <p:nvPr/>
        </p:nvSpPr>
        <p:spPr>
          <a:xfrm>
            <a:off x="1919288" y="2705363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哈囉，天氣你好嗎</a:t>
            </a:r>
            <a:endParaRPr lang="fr-FR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C85DD0-93F9-4756-A159-4A3F7FC4A66B}"/>
              </a:ext>
            </a:extLst>
          </p:cNvPr>
          <p:cNvSpPr txBox="1"/>
          <p:nvPr/>
        </p:nvSpPr>
        <p:spPr>
          <a:xfrm>
            <a:off x="1919288" y="3597782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長短期記憶模型嚇死你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B9FF6C-99DE-4946-BA0F-B54591D4ACC3}"/>
              </a:ext>
            </a:extLst>
          </p:cNvPr>
          <p:cNvSpPr txBox="1"/>
          <p:nvPr/>
        </p:nvSpPr>
        <p:spPr>
          <a:xfrm>
            <a:off x="1919288" y="4471990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漂漂的手機程式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5709A8-5458-4FA9-8706-A2E2554076B1}"/>
              </a:ext>
            </a:extLst>
          </p:cNvPr>
          <p:cNvSpPr txBox="1"/>
          <p:nvPr/>
        </p:nvSpPr>
        <p:spPr>
          <a:xfrm>
            <a:off x="1919288" y="5366004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呈現效果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7" name="Espace réservé pour une image  16">
            <a:extLst>
              <a:ext uri="{FF2B5EF4-FFF2-40B4-BE49-F238E27FC236}">
                <a16:creationId xmlns:a16="http://schemas.microsoft.com/office/drawing/2014/main" id="{3CDD7D89-E472-40F5-8EDF-1C26E51BDE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/>
          <a:srcRect l="6237" r="6237"/>
          <a:stretch>
            <a:fillRect/>
          </a:stretch>
        </p:blipFill>
        <p:spPr/>
      </p:pic>
      <p:sp>
        <p:nvSpPr>
          <p:cNvPr id="18" name="TextBox 11">
            <a:extLst>
              <a:ext uri="{FF2B5EF4-FFF2-40B4-BE49-F238E27FC236}">
                <a16:creationId xmlns:a16="http://schemas.microsoft.com/office/drawing/2014/main" id="{8000A9C6-A23E-4C46-904C-A1FFC160C8C9}"/>
              </a:ext>
            </a:extLst>
          </p:cNvPr>
          <p:cNvSpPr txBox="1"/>
          <p:nvPr/>
        </p:nvSpPr>
        <p:spPr>
          <a:xfrm>
            <a:off x="1919286" y="2401557"/>
            <a:ext cx="3116538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爬蟲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546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8D113B-0FD8-4057-A4A2-4E6FC9B68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硬體簡圖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34E57036-4BC5-4879-964C-A9F19BED36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27123" y="1336622"/>
            <a:ext cx="8337754" cy="5447332"/>
          </a:xfrm>
        </p:spPr>
      </p:pic>
    </p:spTree>
    <p:extLst>
      <p:ext uri="{BB962C8B-B14F-4D97-AF65-F5344CB8AC3E}">
        <p14:creationId xmlns:p14="http://schemas.microsoft.com/office/powerpoint/2010/main" val="534961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13E998-C7AB-4B08-9987-08C3999C7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硬體實際圖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俯視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C82DCA8-3DD5-4962-8160-400D496C26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966" y="1690688"/>
            <a:ext cx="8386068" cy="4717163"/>
          </a:xfrm>
        </p:spPr>
      </p:pic>
    </p:spTree>
    <p:extLst>
      <p:ext uri="{BB962C8B-B14F-4D97-AF65-F5344CB8AC3E}">
        <p14:creationId xmlns:p14="http://schemas.microsoft.com/office/powerpoint/2010/main" val="2535793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13E998-C7AB-4B08-9987-08C3999C7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硬體實際圖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側視</a:t>
            </a:r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5DDE7652-1F75-4401-91F4-A1851D48F8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094" y="1690688"/>
            <a:ext cx="6451812" cy="4838859"/>
          </a:xfrm>
        </p:spPr>
      </p:pic>
    </p:spTree>
    <p:extLst>
      <p:ext uri="{BB962C8B-B14F-4D97-AF65-F5344CB8AC3E}">
        <p14:creationId xmlns:p14="http://schemas.microsoft.com/office/powerpoint/2010/main" val="4018421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EEDC34-6BF4-4B16-A980-C9AB26BE3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ESP32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程式流程圖</a:t>
            </a:r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A232C004-5159-4E81-8D60-1D5B815C7B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5023" y="2243768"/>
            <a:ext cx="11061954" cy="3247978"/>
          </a:xfrm>
        </p:spPr>
      </p:pic>
    </p:spTree>
    <p:extLst>
      <p:ext uri="{BB962C8B-B14F-4D97-AF65-F5344CB8AC3E}">
        <p14:creationId xmlns:p14="http://schemas.microsoft.com/office/powerpoint/2010/main" val="4023178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6DB697A-87F8-46CD-B791-911B7AACBA55}"/>
              </a:ext>
            </a:extLst>
          </p:cNvPr>
          <p:cNvSpPr txBox="1"/>
          <p:nvPr/>
        </p:nvSpPr>
        <p:spPr>
          <a:xfrm>
            <a:off x="1919288" y="1531572"/>
            <a:ext cx="3116538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硬體</a:t>
            </a:r>
            <a:endParaRPr lang="fr-FR" sz="2000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38F31B-E637-4091-BEBF-EF5A66263863}"/>
              </a:ext>
            </a:extLst>
          </p:cNvPr>
          <p:cNvSpPr txBox="1"/>
          <p:nvPr/>
        </p:nvSpPr>
        <p:spPr>
          <a:xfrm>
            <a:off x="1919287" y="4153540"/>
            <a:ext cx="3116537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b="0" i="0" dirty="0">
                <a:solidFill>
                  <a:srgbClr val="040C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應用程式與開發介面</a:t>
            </a:r>
            <a:endParaRPr lang="fr-FR" altLang="zh-TW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702A90E-AC2B-46CB-859B-DD743BAA7F85}"/>
              </a:ext>
            </a:extLst>
          </p:cNvPr>
          <p:cNvSpPr txBox="1"/>
          <p:nvPr/>
        </p:nvSpPr>
        <p:spPr>
          <a:xfrm>
            <a:off x="1919287" y="5024466"/>
            <a:ext cx="3116537" cy="321627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成果展示</a:t>
            </a:r>
            <a:endParaRPr lang="fr-FR" altLang="zh-TW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5779FE-0787-4D21-9F00-E3ECA5F4996E}"/>
              </a:ext>
            </a:extLst>
          </p:cNvPr>
          <p:cNvSpPr txBox="1"/>
          <p:nvPr/>
        </p:nvSpPr>
        <p:spPr>
          <a:xfrm>
            <a:off x="1919287" y="3272996"/>
            <a:ext cx="3116537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機器學習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07661603-0029-418A-9D51-61814FB56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38117" y="1530697"/>
            <a:ext cx="300458" cy="3004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6DCC9A1-14C6-4B89-81B2-F63059101779}"/>
              </a:ext>
            </a:extLst>
          </p:cNvPr>
          <p:cNvSpPr txBox="1"/>
          <p:nvPr/>
        </p:nvSpPr>
        <p:spPr>
          <a:xfrm>
            <a:off x="1919288" y="1831155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你相信這玩意兒在蝦皮上只要</a:t>
            </a:r>
            <a:r>
              <a:rPr lang="en-US" altLang="zh-TW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76</a:t>
            </a: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塊嗎</a:t>
            </a:r>
            <a:r>
              <a:rPr lang="en-US" altLang="zh-TW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97E3AD-F541-4BE6-AF17-4626C3984FE0}"/>
              </a:ext>
            </a:extLst>
          </p:cNvPr>
          <p:cNvSpPr txBox="1"/>
          <p:nvPr/>
        </p:nvSpPr>
        <p:spPr>
          <a:xfrm>
            <a:off x="1919288" y="2705363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哈囉，天氣你好嗎</a:t>
            </a:r>
            <a:endParaRPr lang="fr-FR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C85DD0-93F9-4756-A159-4A3F7FC4A66B}"/>
              </a:ext>
            </a:extLst>
          </p:cNvPr>
          <p:cNvSpPr txBox="1"/>
          <p:nvPr/>
        </p:nvSpPr>
        <p:spPr>
          <a:xfrm>
            <a:off x="1919288" y="3597782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長短期記憶模型嚇死你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B9FF6C-99DE-4946-BA0F-B54591D4ACC3}"/>
              </a:ext>
            </a:extLst>
          </p:cNvPr>
          <p:cNvSpPr txBox="1"/>
          <p:nvPr/>
        </p:nvSpPr>
        <p:spPr>
          <a:xfrm>
            <a:off x="1919288" y="4471990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漂漂的手機程式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5709A8-5458-4FA9-8706-A2E2554076B1}"/>
              </a:ext>
            </a:extLst>
          </p:cNvPr>
          <p:cNvSpPr txBox="1"/>
          <p:nvPr/>
        </p:nvSpPr>
        <p:spPr>
          <a:xfrm>
            <a:off x="1919288" y="5366004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呈現效果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7" name="Espace réservé pour une image  16">
            <a:extLst>
              <a:ext uri="{FF2B5EF4-FFF2-40B4-BE49-F238E27FC236}">
                <a16:creationId xmlns:a16="http://schemas.microsoft.com/office/drawing/2014/main" id="{3CDD7D89-E472-40F5-8EDF-1C26E51BDE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/>
          <a:srcRect l="6237" r="6237"/>
          <a:stretch>
            <a:fillRect/>
          </a:stretch>
        </p:blipFill>
        <p:spPr/>
      </p:pic>
      <p:sp>
        <p:nvSpPr>
          <p:cNvPr id="18" name="TextBox 11">
            <a:extLst>
              <a:ext uri="{FF2B5EF4-FFF2-40B4-BE49-F238E27FC236}">
                <a16:creationId xmlns:a16="http://schemas.microsoft.com/office/drawing/2014/main" id="{8000A9C6-A23E-4C46-904C-A1FFC160C8C9}"/>
              </a:ext>
            </a:extLst>
          </p:cNvPr>
          <p:cNvSpPr txBox="1"/>
          <p:nvPr/>
        </p:nvSpPr>
        <p:spPr>
          <a:xfrm>
            <a:off x="1919286" y="2401557"/>
            <a:ext cx="3116538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爬蟲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4512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6DB697A-87F8-46CD-B791-911B7AACBA55}"/>
              </a:ext>
            </a:extLst>
          </p:cNvPr>
          <p:cNvSpPr txBox="1"/>
          <p:nvPr/>
        </p:nvSpPr>
        <p:spPr>
          <a:xfrm>
            <a:off x="1919288" y="1531572"/>
            <a:ext cx="3116538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硬體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38F31B-E637-4091-BEBF-EF5A66263863}"/>
              </a:ext>
            </a:extLst>
          </p:cNvPr>
          <p:cNvSpPr txBox="1"/>
          <p:nvPr/>
        </p:nvSpPr>
        <p:spPr>
          <a:xfrm>
            <a:off x="1919287" y="4153540"/>
            <a:ext cx="3116537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b="0" i="0" dirty="0">
                <a:solidFill>
                  <a:srgbClr val="040C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應用程式與開發介面</a:t>
            </a:r>
            <a:endParaRPr lang="fr-FR" altLang="zh-TW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702A90E-AC2B-46CB-859B-DD743BAA7F85}"/>
              </a:ext>
            </a:extLst>
          </p:cNvPr>
          <p:cNvSpPr txBox="1"/>
          <p:nvPr/>
        </p:nvSpPr>
        <p:spPr>
          <a:xfrm>
            <a:off x="1919287" y="5024466"/>
            <a:ext cx="3116537" cy="321627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成果展示</a:t>
            </a:r>
            <a:endParaRPr lang="fr-FR" altLang="zh-TW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5779FE-0787-4D21-9F00-E3ECA5F4996E}"/>
              </a:ext>
            </a:extLst>
          </p:cNvPr>
          <p:cNvSpPr txBox="1"/>
          <p:nvPr/>
        </p:nvSpPr>
        <p:spPr>
          <a:xfrm>
            <a:off x="1919287" y="3272996"/>
            <a:ext cx="3116537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機器學習</a:t>
            </a:r>
            <a:endParaRPr lang="fr-FR" sz="2000" dirty="0"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07661603-0029-418A-9D51-61814FB56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38114" y="2401557"/>
            <a:ext cx="300458" cy="3004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6DCC9A1-14C6-4B89-81B2-F63059101779}"/>
              </a:ext>
            </a:extLst>
          </p:cNvPr>
          <p:cNvSpPr txBox="1"/>
          <p:nvPr/>
        </p:nvSpPr>
        <p:spPr>
          <a:xfrm>
            <a:off x="1919288" y="1831155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你相信這玩意兒在蝦皮上只要</a:t>
            </a:r>
            <a:r>
              <a:rPr lang="en-US" altLang="zh-TW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76</a:t>
            </a: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塊嗎</a:t>
            </a:r>
            <a:r>
              <a:rPr lang="en-US" altLang="zh-TW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97E3AD-F541-4BE6-AF17-4626C3984FE0}"/>
              </a:ext>
            </a:extLst>
          </p:cNvPr>
          <p:cNvSpPr txBox="1"/>
          <p:nvPr/>
        </p:nvSpPr>
        <p:spPr>
          <a:xfrm>
            <a:off x="1919288" y="2705363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哈囉，天氣你好嗎</a:t>
            </a:r>
            <a:endParaRPr lang="fr-FR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C85DD0-93F9-4756-A159-4A3F7FC4A66B}"/>
              </a:ext>
            </a:extLst>
          </p:cNvPr>
          <p:cNvSpPr txBox="1"/>
          <p:nvPr/>
        </p:nvSpPr>
        <p:spPr>
          <a:xfrm>
            <a:off x="1919288" y="3597782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長短期記憶模型嚇死你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B9FF6C-99DE-4946-BA0F-B54591D4ACC3}"/>
              </a:ext>
            </a:extLst>
          </p:cNvPr>
          <p:cNvSpPr txBox="1"/>
          <p:nvPr/>
        </p:nvSpPr>
        <p:spPr>
          <a:xfrm>
            <a:off x="1919288" y="4471990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漂漂的手機程式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5709A8-5458-4FA9-8706-A2E2554076B1}"/>
              </a:ext>
            </a:extLst>
          </p:cNvPr>
          <p:cNvSpPr txBox="1"/>
          <p:nvPr/>
        </p:nvSpPr>
        <p:spPr>
          <a:xfrm>
            <a:off x="1919288" y="5366004"/>
            <a:ext cx="3116537" cy="1842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sz="11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呈現效果</a:t>
            </a:r>
            <a:endParaRPr lang="fr-FR" altLang="zh-TW" sz="11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7" name="Espace réservé pour une image  16">
            <a:extLst>
              <a:ext uri="{FF2B5EF4-FFF2-40B4-BE49-F238E27FC236}">
                <a16:creationId xmlns:a16="http://schemas.microsoft.com/office/drawing/2014/main" id="{3CDD7D89-E472-40F5-8EDF-1C26E51BDE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/>
          <a:srcRect l="6237" r="6237"/>
          <a:stretch>
            <a:fillRect/>
          </a:stretch>
        </p:blipFill>
        <p:spPr/>
      </p:pic>
      <p:sp>
        <p:nvSpPr>
          <p:cNvPr id="18" name="TextBox 11">
            <a:extLst>
              <a:ext uri="{FF2B5EF4-FFF2-40B4-BE49-F238E27FC236}">
                <a16:creationId xmlns:a16="http://schemas.microsoft.com/office/drawing/2014/main" id="{8000A9C6-A23E-4C46-904C-A1FFC160C8C9}"/>
              </a:ext>
            </a:extLst>
          </p:cNvPr>
          <p:cNvSpPr txBox="1"/>
          <p:nvPr/>
        </p:nvSpPr>
        <p:spPr>
          <a:xfrm>
            <a:off x="1919286" y="2401557"/>
            <a:ext cx="3116538" cy="31200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zh-TW" altLang="en-US" sz="2000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bold" panose="020B0702040204020203" pitchFamily="34" charset="0"/>
              </a:rPr>
              <a:t>爬蟲</a:t>
            </a:r>
            <a:endParaRPr lang="fr-FR" sz="2000" dirty="0">
              <a:solidFill>
                <a:schemeClr val="accent6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0865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9817</TotalTime>
  <Words>625</Words>
  <Application>Microsoft Office PowerPoint</Application>
  <PresentationFormat>寬螢幕</PresentationFormat>
  <Paragraphs>144</Paragraphs>
  <Slides>28</Slides>
  <Notes>1</Notes>
  <HiddenSlides>0</HiddenSlides>
  <MMClips>1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28</vt:i4>
      </vt:variant>
    </vt:vector>
  </HeadingPairs>
  <TitlesOfParts>
    <vt:vector size="36" baseType="lpstr">
      <vt:lpstr>微軟正黑體</vt:lpstr>
      <vt:lpstr>Arial</vt:lpstr>
      <vt:lpstr>Calibri</vt:lpstr>
      <vt:lpstr>Calibri Light</vt:lpstr>
      <vt:lpstr>Segoe UI</vt:lpstr>
      <vt:lpstr>Segoe UI Semibold</vt:lpstr>
      <vt:lpstr>Times New Roman</vt:lpstr>
      <vt:lpstr>Office 佈景主題</vt:lpstr>
      <vt:lpstr>PowerPoint 簡報</vt:lpstr>
      <vt:lpstr>PowerPoint 簡報</vt:lpstr>
      <vt:lpstr>PowerPoint 簡報</vt:lpstr>
      <vt:lpstr>硬體簡圖</vt:lpstr>
      <vt:lpstr>硬體實際圖-俯視</vt:lpstr>
      <vt:lpstr>硬體實際圖-側視</vt:lpstr>
      <vt:lpstr>ESP32程式流程圖</vt:lpstr>
      <vt:lpstr>PowerPoint 簡報</vt:lpstr>
      <vt:lpstr>PowerPoint 簡報</vt:lpstr>
      <vt:lpstr>天氣爬蟲</vt:lpstr>
      <vt:lpstr>PowerPoint 簡報</vt:lpstr>
      <vt:lpstr>PowerPoint 簡報</vt:lpstr>
      <vt:lpstr>PowerPoint 簡報</vt:lpstr>
      <vt:lpstr>LSTM</vt:lpstr>
      <vt:lpstr>PowerPoint 簡報</vt:lpstr>
      <vt:lpstr>PowerPoint 簡報</vt:lpstr>
      <vt:lpstr>應用程式開發介面</vt:lpstr>
      <vt:lpstr>雲端服務</vt:lpstr>
      <vt:lpstr>監視資料庫頁面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參考資料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基於自然語言生成與閱讀理解技術之選擇題生成研究</dc:title>
  <dc:creator>世宇 楊</dc:creator>
  <cp:lastModifiedBy>世宇 楊</cp:lastModifiedBy>
  <cp:revision>117</cp:revision>
  <dcterms:created xsi:type="dcterms:W3CDTF">2023-05-11T11:13:10Z</dcterms:created>
  <dcterms:modified xsi:type="dcterms:W3CDTF">2023-06-06T16:06:10Z</dcterms:modified>
</cp:coreProperties>
</file>

<file path=docProps/thumbnail.jpeg>
</file>